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34"/>
  </p:notesMasterIdLst>
  <p:sldIdLst>
    <p:sldId id="256" r:id="rId2"/>
    <p:sldId id="296" r:id="rId3"/>
    <p:sldId id="260" r:id="rId4"/>
    <p:sldId id="257" r:id="rId5"/>
    <p:sldId id="294" r:id="rId6"/>
    <p:sldId id="258" r:id="rId7"/>
    <p:sldId id="259" r:id="rId8"/>
    <p:sldId id="293" r:id="rId9"/>
    <p:sldId id="297" r:id="rId10"/>
    <p:sldId id="283" r:id="rId11"/>
    <p:sldId id="262" r:id="rId12"/>
    <p:sldId id="292" r:id="rId13"/>
    <p:sldId id="261" r:id="rId14"/>
    <p:sldId id="263" r:id="rId15"/>
    <p:sldId id="291" r:id="rId16"/>
    <p:sldId id="284" r:id="rId17"/>
    <p:sldId id="285" r:id="rId18"/>
    <p:sldId id="286" r:id="rId19"/>
    <p:sldId id="287" r:id="rId20"/>
    <p:sldId id="288" r:id="rId21"/>
    <p:sldId id="282" r:id="rId22"/>
    <p:sldId id="281" r:id="rId23"/>
    <p:sldId id="279" r:id="rId24"/>
    <p:sldId id="269" r:id="rId25"/>
    <p:sldId id="290" r:id="rId26"/>
    <p:sldId id="273" r:id="rId27"/>
    <p:sldId id="274" r:id="rId28"/>
    <p:sldId id="275" r:id="rId29"/>
    <p:sldId id="276" r:id="rId30"/>
    <p:sldId id="277" r:id="rId31"/>
    <p:sldId id="278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20" y="-1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1948C-DDB6-408E-A989-1C7AA29EDE5D}" type="datetimeFigureOut">
              <a:rPr lang="uk-UA" smtClean="0"/>
              <a:t>16.04.2024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40C8A-B2AE-4865-B86A-2AD3B6C3FE2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90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1987-CC9B-42EA-8B63-30FA4C4DB3DA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4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4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9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3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7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6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7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520949-85B4-4CEF-9F21-5C01B15C5242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CAA48B-7F40-4295-AC15-54A80368812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3.rada.gov.ua/laws/show/z0155-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MEDLIN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PubM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js.sagepub.com/content/40/12/2872" TargetMode="External"/><Relationship Id="rId2" Type="http://schemas.openxmlformats.org/officeDocument/2006/relationships/hyperlink" Target="http://search.proquest.com.ezproxy.lib.monash.edu.au/docview/85824125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.inmeds.com.ua:8080/jspui/bitstream/lib/1631/1/Zdzh_2011_2_43.pdf" TargetMode="External"/><Relationship Id="rId4" Type="http://schemas.openxmlformats.org/officeDocument/2006/relationships/hyperlink" Target="The%20effect%20of%20smoking%20on%20ligament%20and%20cartilage%20surgery%20in%20the%20kne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ulonline.com.ua/index.php?newsid=82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slib.org/analitychni-ta-statystychni-modeli-otsinjuvannja-pokaznykiv-efektyvnosti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58A54-E70E-4425-8154-50B89E59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86" y="166809"/>
            <a:ext cx="10047514" cy="4767262"/>
          </a:xfrm>
        </p:spPr>
        <p:txBody>
          <a:bodyPr>
            <a:normAutofit fontScale="90000"/>
          </a:bodyPr>
          <a:lstStyle/>
          <a:p>
            <a:r>
              <a:rPr lang="uk-UA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ОПИСУ </a:t>
            </a:r>
            <a:br>
              <a:rPr lang="uk-UA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ЦИТУВАННЯ ВИКОРИСТАНИХ ДЖЕРЕЛ </a:t>
            </a:r>
            <a:br>
              <a:rPr lang="uk-UA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ДИСЕРТАЦІЙНІЙ РОБОТІ</a:t>
            </a:r>
            <a:endParaRPr lang="ru-RU" sz="6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АВИЛА ЦИТУВАННЯ ТА ПОСИЛАННЯ В НАУКОВИХ РОБОТАХ. СТАНДАРТИ БІБЛІ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30" y="45652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АВИЛА ЦИТУВАННЯ ТА ПОСИЛАННЯ В НАУКОВИХ РОБОТАХ. СТАНДАРТИ БІБЛІ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" y="4854448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АВИЛА ЦИТУВАННЯ ТА ПОСИЛАННЯ В НАУКОВИХ РОБОТАХ. СТАНДАРТИ БІБЛІ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55" y="409636"/>
            <a:ext cx="12763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82" y="276642"/>
            <a:ext cx="113921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Посилання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– це вказівка на джерело інформації, що приводиться у приклад (зовнішнє посилання) або запис, що пов’язує між собою частини</a:t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документа – посилання на розділи, малюнки, таблиці, формули, додатки і т. д. (внутрішнє посилання).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Бібліографічне посилання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– це бібліографічний опис джерела цитати або інформаційного джерела, яке обговорюється в тексті роботи. </a:t>
            </a:r>
          </a:p>
          <a:p>
            <a:pPr algn="just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У наукових роботах бібліографічні посилання являють собою список використаних джерел.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5846" y="3490340"/>
            <a:ext cx="26717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i="1" dirty="0">
                <a:latin typeface="Times New Roman" panose="02020603050405020304" pitchFamily="18" charset="0"/>
              </a:rPr>
              <a:t>Приклад посилання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093071"/>
            <a:ext cx="112966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Надійним засобом сприяння науковій доброчесності є відкритий доступ до інформації. На часі створення в Україні єдиного національного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репозитарію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академічних текстів, який буде доступний усім вишам і дозволить автоматизувати (спростити) перевірку текстів на унікальність. Дієвим механізмом реалізації цього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антиплагіатного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заходу є створення у вишах інституційних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репозитаріїв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електронних архівів інтелектуальних продуктів університетської спільноти [3, с. 18].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2840"/>
            <a:ext cx="69924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вимоги до цитування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цитати береться в лапки і наводиться в тій граматичній формі, в якій він даний в джерелі, із збереженням особливостей авторського написання.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Цитування повинно бути повним, без довільного скорочення цитованого тексту і без перекручень думки автора.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цитуванні кожна цитата повинна супроводжуватися посиланням на джерело, бібліографічний опис якого наводиться відповідно вимог до оформлення списку використаних джерел.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езентація &quot;Способи цитува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7165" r="7140" b="10409"/>
          <a:stretch/>
        </p:blipFill>
        <p:spPr bwMode="auto">
          <a:xfrm>
            <a:off x="7297270" y="1201790"/>
            <a:ext cx="4643719" cy="426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3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ія &quot;Способи цит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376518"/>
            <a:ext cx="11044517" cy="6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0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53" y="46215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джерело + відсутність лапок навколо тексту - це повідомлення читачу, що автор скористався інформацією з джерела, але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виклав її власними словами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b="1" dirty="0"/>
          </a:p>
        </p:txBody>
      </p:sp>
      <p:pic>
        <p:nvPicPr>
          <p:cNvPr id="3" name="Picture 4" descr="ÐÐ°ÑÑÐ¸Ð½ÐºÐ¸ Ð¿Ð¾ Ð·Ð°Ð¿ÑÐ¾ÑÑ Ð¿ÑÐ±Ð»ÑÐºÐ°ÑÑÐ¹Ð½Ð° ÐµÑÐ¸ÐºÐ° Ð½Ð°ÑÐºÐ¾Ð²Ñ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80" y="4862919"/>
            <a:ext cx="2405758" cy="184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269" y="3299282"/>
            <a:ext cx="87674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Що означає “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виклав власними словами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означає, що у перефразованому тексті обов’язково змінено: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у тексті джерела на синоніми;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граматичну структуру речень тексту джерела;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обсяг тексту джерела: його дещо скорочено.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екстове запозичення «дослівна цитата з джерела, є посилання, але текст не  взято у лапки» – Сторінки Євгена Ніколає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11836" b="6296"/>
          <a:stretch/>
        </p:blipFill>
        <p:spPr bwMode="auto">
          <a:xfrm>
            <a:off x="7265611" y="155973"/>
            <a:ext cx="4714127" cy="353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нови академічного письма. Робота з науковими джереламиМатеріали до  заняття Теоретичний матері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87"/>
          <a:stretch/>
        </p:blipFill>
        <p:spPr bwMode="auto">
          <a:xfrm>
            <a:off x="1506071" y="179295"/>
            <a:ext cx="9323294" cy="3173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снови академічного письма. Робота з науковими джереламиМатеріали до  заняття Теоретичний матеріал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54089" r="28138"/>
          <a:stretch/>
        </p:blipFill>
        <p:spPr bwMode="auto">
          <a:xfrm>
            <a:off x="3854825" y="3480920"/>
            <a:ext cx="4733364" cy="2417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на тему: &quot;Требования к бакалаврской работе. Тематика  бакалаврських робіт повинна відповідати одному з наступних напрямків:  дослідницькому, дослідницькому, проектно-конструкторському,&quot;. Скачать 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1"/>
          <a:stretch/>
        </p:blipFill>
        <p:spPr bwMode="auto">
          <a:xfrm>
            <a:off x="896470" y="340660"/>
            <a:ext cx="10488706" cy="59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2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662" y="120675"/>
            <a:ext cx="1076576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Парафраз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береться в лапки. </a:t>
            </a:r>
          </a:p>
          <a:p>
            <a:pPr algn="just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всередині рядка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Береться в лапки. </a:t>
            </a:r>
          </a:p>
          <a:p>
            <a:pPr algn="just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Блокова цитата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(складається з більше, ніж трьох рядків тексту). Подається в тексті з нового рядка з абзацу, не береться в лапки.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тексті з цитованою інформацією необхідно вказати порядковий номер, який також відображається у списку використаних джерел.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954" y="3239901"/>
            <a:ext cx="1146557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парафразу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науковій роботі є незамінним в наступних випадках: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оригінальні цитати надто об’ємні для прямого цитування;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необхідно представити узагальнену інформацію при одночасному посиланні на декілька джерел;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необхідно коротко викласти зміст теоретичної концепції або процедури і результати досліджень, на які дається посилання в роботі.</a:t>
            </a:r>
            <a:endParaRPr lang="ru-RU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5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103894"/>
            <a:ext cx="12035246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прізвище автора цитованої праці вказано в тексті блокової цитати, позначення цитування ставиться наприкінці цитованого тексту після розділових знаків. </a:t>
            </a:r>
            <a:endParaRPr lang="uk-UA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джерело згадується у тексті знову, йому необхідно присвоїти той самий номер. </a:t>
            </a:r>
            <a:endParaRPr lang="uk-UA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Зазвичай, сторінковий інтервал у внутрішньо текстовому посиланні не зазначається, але за потреби його можна вказати поряд із порядковим номером.</a:t>
            </a:r>
          </a:p>
          <a:p>
            <a:pPr indent="450215" algn="just">
              <a:spcAft>
                <a:spcPts val="0"/>
              </a:spcAft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дослідженні, Джонс (1 с3-4) стверджує ... </a:t>
            </a:r>
          </a:p>
          <a:p>
            <a:pPr algn="just"/>
            <a:r>
              <a:rPr lang="uk-UA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один автор охарактеризував це як "спонтанний перелив сильних почуттів".(1 с23) </a:t>
            </a:r>
          </a:p>
          <a:p>
            <a:pPr algn="just"/>
            <a:r>
              <a:rPr lang="uk-UA" sz="2400" b="1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один автор охарактеризував це як "спонтанний перелив сильних почуттів".</a:t>
            </a:r>
            <a:r>
              <a:rPr lang="uk-UA" sz="2400" b="1" baseline="30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1(с23)</a:t>
            </a:r>
            <a:endParaRPr lang="uk-UA" sz="2400" b="1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uk-UA" sz="1400" b="1" noProof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459" y="4449263"/>
            <a:ext cx="1056322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цитуванні кількох джерел одночасно, необхідно перерахувати кожен номер в дужках, через кому або тире.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посиланні не повинно бути пробілів між комами або тире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recent studies [1,5,6,7] have suggested that...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recent studies (1,5-7) have suggested that...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recent studies </a:t>
            </a:r>
            <a:r>
              <a:rPr lang="en-US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1,5-7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suggested that...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1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6413" y="218696"/>
            <a:ext cx="1098263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три варіанти позначення цитувань в тексті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порядковий номер у круглих дужках: (1) ; </a:t>
            </a:r>
          </a:p>
          <a:p>
            <a:pPr algn="just"/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порядковий номер у квадратних дужках: [1]; </a:t>
            </a:r>
          </a:p>
          <a:p>
            <a:pPr algn="just"/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порядковий надрядковий цифровий індекс: </a:t>
            </a:r>
            <a:r>
              <a:rPr lang="uk-UA" sz="22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uk-UA" sz="2200" b="1" dirty="0">
                <a:solidFill>
                  <a:schemeClr val="tx1"/>
                </a:solidFill>
              </a:rPr>
              <a:t> 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106" y="1868383"/>
            <a:ext cx="11273246" cy="47807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прізвище автора цитованої праці вказано в парафразі чи цитаті всередині рядка, позначення цитування ставиться одразу після прізвища. </a:t>
            </a:r>
          </a:p>
          <a:p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дослідженні, Джонс (1) стверджує ... </a:t>
            </a:r>
          </a:p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дослідженні, Джонс [1] стверджує ... </a:t>
            </a:r>
          </a:p>
          <a:p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дослідженні, Джонс</a:t>
            </a:r>
            <a:r>
              <a:rPr lang="uk-UA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uk-UA" sz="2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Якщо прізвище автора цитованої праці не вказано в парафразі чи цитаті всередині рядка, позначення цитування ставиться наприкінці цитованого тексту після розділових знаків. </a:t>
            </a:r>
          </a:p>
          <a:p>
            <a:pPr algn="just"/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про що свідчить нещодавнє австралійське дослідження. (2) </a:t>
            </a:r>
            <a:r>
              <a:rPr lang="uk-UA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про що свідчить нещодавнє австралійське дослідження. [2] </a:t>
            </a:r>
            <a:r>
              <a:rPr lang="uk-UA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про що свідчить нещодавнє австралійське дослідження.</a:t>
            </a:r>
            <a:r>
              <a:rPr lang="uk-UA" sz="2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8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135" y="157512"/>
            <a:ext cx="117790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Самоцитування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часта практика в наукових роботах. 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 опубліковані дослідження автора можуть бути джерелом цитати. Такий вид цитування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змогу уникати дублювання інформації та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самоплагіату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допомагає направити зацікавленого читача до попередніх і пов’язаних робіт.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цитати повинні бути оформлені за всіма правилами цитування. </a:t>
            </a:r>
          </a:p>
          <a:p>
            <a:pPr algn="just"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пам’ятати, що цитування власних робіт повинно бути доречним і обґрунтованим, доповнювати наукову роботу і відповідати її завданням. </a:t>
            </a:r>
          </a:p>
        </p:txBody>
      </p:sp>
      <p:pic>
        <p:nvPicPr>
          <p:cNvPr id="6" name="Picture 2" descr="ÐÐ°ÑÑÐ¸Ð½ÐºÐ¸ Ð¿Ð¾ Ð·Ð°Ð¿ÑÐ¾ÑÑ ÑÐ°Ð¼Ð¾ÑÐ¸ÑÑ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15" y="4261104"/>
            <a:ext cx="3456021" cy="225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ÐÐ°ÑÑÐ¸Ð½ÐºÐ¸ Ð¿Ð¾ Ð·Ð°Ð¿ÑÐ¾ÑÑ ÑÐ°Ð¼Ð¾ÑÐ¸ÑÑ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58498"/>
            <a:ext cx="4158431" cy="303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79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7484" y="643388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https://zakon.rada.gov.ua/laws/show/z0155-17#Text</a:t>
            </a:r>
            <a:endParaRPr lang="uk-UA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793" y="265552"/>
            <a:ext cx="66859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 з Наказом Міністерства освіти і науки України від 12 січня 2017 р. № 40 “Про затвердження Вимог до оформлення дисертації”, розділ ІІІ п. 11 Бібліографічний опис списку використаних джерел у дисертації може оформлятися здобувачем наукового ступеня за його вибором з урахуванням Національного стандарту України ДСТУ 8302:2015 «Інформація та документація. Бібліографічне посилання.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Загальні  положення та правила складання» або одним зі стилів, віднесених до рекомендованого переліку стилів оформлення списку наукових публікацій, наведеного у </a:t>
            </a:r>
            <a:r>
              <a:rPr lang="uk-UA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додатку 3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 цих Вимог.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9984" t="27651" r="25761" b="15051"/>
          <a:stretch/>
        </p:blipFill>
        <p:spPr bwMode="auto">
          <a:xfrm>
            <a:off x="8953422" y="3369653"/>
            <a:ext cx="3124923" cy="277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5495" t="18529" r="23677" b="5359"/>
          <a:stretch/>
        </p:blipFill>
        <p:spPr bwMode="auto">
          <a:xfrm>
            <a:off x="8106101" y="538532"/>
            <a:ext cx="3019425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18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5" y="158861"/>
            <a:ext cx="2428169" cy="1610946"/>
          </a:xfrm>
          <a:prstGeom prst="rect">
            <a:avLst/>
          </a:prstGeom>
        </p:spPr>
      </p:pic>
      <p:pic>
        <p:nvPicPr>
          <p:cNvPr id="6" name="Picture 6" descr="ÐÐ°ÑÑÐ¸Ð½ÐºÐ¸ Ð¿Ð¾ Ð·Ð°Ð¿ÑÐ¾ÑÑ ÑÐ¸ÑÑÐ²Ð°Ð½Ð½Ñ Ð·Ð°ÐºÐ¾Ð½Ð¾Ð´Ð°Ð²ÑÐ¸Ñ Ð°ÐºÑÑ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5" y="5160558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ÐÐ°ÑÑÐ¸Ð½ÐºÐ¸ Ð¿Ð¾ Ð·Ð°Ð¿ÑÐ¾ÑÑ ÑÐ¸ÑÑÐ²Ð°Ð½Ð½Ñ Ð·Ð°ÐºÐ¾Ð½Ð¾Ð´Ð°Ð²ÑÐ¸Ñ Ð°ÐºÑÑÐ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1" y="5427259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6063" y="244487"/>
            <a:ext cx="8973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Цитування законодавчих актів необхідно здійснювати за первинними джерелами, тим більше, що всі законні і підзаконні акти є публічною і загальнодоступною інформацією.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переконатися в тому, що документ набув чинності, а посилання здійснюється саме на чинну його редакцію.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5452" t="8838" r="6039" b="8780"/>
          <a:stretch/>
        </p:blipFill>
        <p:spPr bwMode="auto">
          <a:xfrm>
            <a:off x="246205" y="2222170"/>
            <a:ext cx="5257800" cy="275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688" t="10262" r="5078" b="7924"/>
          <a:stretch/>
        </p:blipFill>
        <p:spPr bwMode="auto">
          <a:xfrm>
            <a:off x="6397371" y="2850124"/>
            <a:ext cx="5419725" cy="273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92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205" y="236270"/>
            <a:ext cx="116557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розробило новий Порядок формування Переліку наукових фахових видань України.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новиною є новий підхід у градації журналів за ступенем їх включення у міжнародний наукометричний простір.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наукових фахових видань України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категоріями А, Б і В.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науковим виданням, які включені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даних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Core Collection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та/або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журналам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автоматично присвоюється статус фахових.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присвоюється іншим науковим фаховим виданням, які відповідають певним вимогам, прийнятим у світовій практиці, та які включені до інших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та/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профільних міжнародних наукометричних баз даних.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943" y="4414455"/>
            <a:ext cx="3268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Фахові журнали нашого вузу </a:t>
            </a: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Б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1\Desktop\homeHeaderLogoImage_uk_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09" y="4356835"/>
            <a:ext cx="1771650" cy="23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1\Desktop\BM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04" y="4276205"/>
            <a:ext cx="1648073" cy="23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1\Desktop\Aktualni-pytannya-suspilnyh-nauk-225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41" y="4276205"/>
            <a:ext cx="1732697" cy="23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096" y="4356835"/>
            <a:ext cx="1682529" cy="2294626"/>
          </a:xfrm>
          <a:prstGeom prst="rect">
            <a:avLst/>
          </a:prstGeom>
        </p:spPr>
      </p:pic>
      <p:pic>
        <p:nvPicPr>
          <p:cNvPr id="11" name="Picture 5" descr="C:\Users\1\Desktop\KAtaOH--191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85" y="4329698"/>
            <a:ext cx="1610406" cy="229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apultp.knu.ua/public/site/images/admin/imgonline-com-ua-Shape-stEWKe7V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92" y="5088884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еонатологія, хірургія та перинатальна медиц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943" y="1558121"/>
            <a:ext cx="1377158" cy="1764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72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544" t="11687" r="15339" b="5075"/>
          <a:stretch/>
        </p:blipFill>
        <p:spPr bwMode="auto">
          <a:xfrm>
            <a:off x="6914241" y="1341398"/>
            <a:ext cx="4842329" cy="3781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143" y="1341398"/>
            <a:ext cx="4958763" cy="374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 агентстві із забезпечення якості вищої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 неприпустимим ….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«використання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 мови країни-агресора, зокрема в наукових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публікаціях».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976" y="100529"/>
            <a:ext cx="1065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Навіщо публікуватися в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Scopus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Web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Science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uk-UA" sz="3600" b="1" dirty="0"/>
          </a:p>
        </p:txBody>
      </p:sp>
      <p:pic>
        <p:nvPicPr>
          <p:cNvPr id="7" name="Picture 2" descr="Картинки по запросу Міжнародні стилі оформлення наукових публікаці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992" y="4255670"/>
            <a:ext cx="3611008" cy="260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6336" y="746860"/>
            <a:ext cx="8220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внесені зміни до нормативного акту, що регламентує питання опублікування результатів дисертацій здобувачів, які претендують на отримання статусу доктора філософії або доктора наук;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базовий критерій при працевлаштуванні наукових співробітників і викладачів, особливо якщо вирішується питання прийому на роботу за кордоном;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кількістю статей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складається звіт вчених за результатами роботи за рік;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статті в авторитетних журналах істотно підвищують інвестиційну привабливість проектів і шанси на отримання грантів;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 публікації враховуються при складанні рейтингу вченого, позитивно впливають на його імідж, ділову репутацію.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13" y="2622175"/>
            <a:ext cx="2935966" cy="172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482" y="823059"/>
            <a:ext cx="3316942" cy="1722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349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7350" y="271046"/>
            <a:ext cx="9387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ВАНКУВЕР СТИЛЬ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VANCOUVER STYLE) 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застосування –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медицина та фізичні науки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31" y="3420062"/>
            <a:ext cx="908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Джерела нумеруються та організовуються в переліку посилань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 порядку їх згадування в тексті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3662"/>
          <a:stretch/>
        </p:blipFill>
        <p:spPr bwMode="auto">
          <a:xfrm>
            <a:off x="9410700" y="2804305"/>
            <a:ext cx="2781300" cy="359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4699" y="993323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Vancouver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Міжнародним комітетом редакторів медичних журналів. В 1978 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Ванкувері Комітет провів зустріч, в результаті якої були встановлені уніфіковані вимоги до рукописів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поданих 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біомедичних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журналах, які зараз є офіційними інструкціями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стилю Ванкувера.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7350" y="5833579"/>
            <a:ext cx="664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MEDLINE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  <a:hlinkClick r:id="rId4" tooltip="PubMed"/>
              </a:rPr>
              <a:t>PubMed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131" y="451364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Vancouver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використання посилань у тексті роботи щоразу, коли ви цитуєте джерело, будь то парафраз, цитата всередині рядка чи блокова цитата. </a:t>
            </a:r>
          </a:p>
        </p:txBody>
      </p:sp>
    </p:spTree>
    <p:extLst>
      <p:ext uri="{BB962C8B-B14F-4D97-AF65-F5344CB8AC3E}">
        <p14:creationId xmlns:p14="http://schemas.microsoft.com/office/powerpoint/2010/main" val="3411743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170" y="140994"/>
            <a:ext cx="11468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Правила бібліографічного опису для списку використаних джерел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Якщо в публікації зазначено від одного до шести авторів, у посиланні необхідно перерахувати їх усіх через кому. 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Якщо авторів більше шести, необхідно перерахувати шістьох авторів через кому та вказати «та ін.». </a:t>
            </a:r>
          </a:p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Перед «та ін.» ставимо кому.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 посиланні необхідно скорочувати число сторінок, де це можливо, наприклад, якщо цитату розміщено на сторінках 123-124, то в посиланні вказується 123-4.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 публікації є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DOI,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то його необхідно вказати після (доступно)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URL.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Необхідно скорочувати назви місяців у датах звернення/публікації  тощо (відповідно до мовних правил певної країни).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Назви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журналів необхідно зазначати скорочено.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0061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03746"/>
              </p:ext>
            </p:extLst>
          </p:nvPr>
        </p:nvGraphicFramePr>
        <p:xfrm>
          <a:off x="586067" y="250354"/>
          <a:ext cx="11068049" cy="58994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76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5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5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8988">
                <a:tc>
                  <a:txBody>
                    <a:bodyPr/>
                    <a:lstStyle/>
                    <a:p>
                      <a:pPr lvl="0" algn="ctr"/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Стаття з журналу</a:t>
                      </a:r>
                    </a:p>
                    <a:p>
                      <a:pPr lvl="0" algn="ctr"/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(1-6 авторів) </a:t>
                      </a:r>
                      <a:r>
                        <a:rPr lang="uk-UA" sz="1800" kern="1200" baseline="0" noProof="0" dirty="0"/>
                        <a:t>	</a:t>
                      </a:r>
                      <a:endParaRPr lang="uk-UA" sz="1800" b="1" kern="1200" baseline="0" noProof="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Прізвище1 Ініціали1, Прізвище2 Ініціали2, Прізвище3 Ініціали3, Прізвище4 Ініціали4, Прізвище5 Ініціали5, Прізвище6 Ініціали6. Назва статті. Назва журналу. Дата публікації;Номер тому(Номер  випуску):Сторінковий інтервал. 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Макєєв BФ, Ключковська НР, Щерба ПВ, Колодій ВІ. Застосування балкових систем кріплення при лікуванні хворих з дефектами зубних рядів покривними протезами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Сучасна стоматологія. 2012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;(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129-33.</a:t>
                      </a:r>
                      <a:endParaRPr lang="ru-RU" sz="1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800" baseline="0" noProof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0446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Стаття з журналу </a:t>
                      </a:r>
                    </a:p>
                    <a:p>
                      <a:pPr algn="ctr"/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 і більше авторів) </a:t>
                      </a:r>
                      <a:r>
                        <a:rPr lang="uk-UA" sz="1800" kern="1200" baseline="0" dirty="0"/>
                        <a:t>	</a:t>
                      </a:r>
                    </a:p>
                    <a:p>
                      <a:pPr algn="ctr"/>
                      <a:endParaRPr lang="uk-UA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Прізвище1 Ініціали1, Прізвище2 Ініціали2, Прізвище3 Ініціали3, Прізвище4 Ініціали4, Прізвище5 Ініціали5, Прізвище6 Ініціали6, та ін. Назва статті. Назва журналу. Дата публікації;Номер тому(Номер випуску): Сторінковий інтервал. 	</a:t>
                      </a:r>
                    </a:p>
                    <a:p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sz="18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Жаналіна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БС,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Беженар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ПМ,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Степанченко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ІВ,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Бендас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ПП,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Гамалюк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ПР, Василенко МС, та ін. Лімфатичний транспорт лікарських препаратів з рефлекторної стимуляцією - новий підхід в лікуванні дітей з гострою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одонтогенною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інфекцією. Актуальні проблеми сучасної медицини. 2010;10(4):214-8.</a:t>
                      </a:r>
                      <a:endParaRPr lang="uk-UA" sz="18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uk-UA" sz="1800" b="1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0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48702"/>
              </p:ext>
            </p:extLst>
          </p:nvPr>
        </p:nvGraphicFramePr>
        <p:xfrm>
          <a:off x="816006" y="314726"/>
          <a:ext cx="11071195" cy="55840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4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5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84050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Стаття з журналу (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	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статті. Назва журналу [Інтернет]. Дата публікації [Дата цитування];Номер тому(Номер випуску):Сторінковий інтервал. Доступно: </a:t>
                      </a:r>
                      <a:r>
                        <a:rPr lang="en-US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URL </a:t>
                      </a:r>
                      <a:r>
                        <a:rPr lang="en-US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lang="en-US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	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Stockhausen L,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Turale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S. An explorative study of Australian nursing scholars and contemporary scholarship. J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Scholarsh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[Internet]. 2017[cited 202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 21];43(1):89-96. Available from: 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http://search.proquest.com.ezproxy.lib.monash.edu.au/docview/858241255</a:t>
                      </a:r>
                      <a:endParaRPr lang="en-US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Kanneganti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P, Harris JD,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Brophy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RH, Carey JL,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Lattermann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C,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Flanigan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DC. The effect of smoking on ligament and cartilage surgery in the knee. Am J Sports Med [Internet]. 2019[cited 202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Aug 29];40(12):2872-8. Available from: 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http://ajs.sagepub.com/content/40/12/2872</a:t>
                      </a:r>
                      <a:endParaRPr lang="en-US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doi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10.1177/0363546512458223</a:t>
                      </a:r>
                      <a:endParaRPr lang="en-US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Шунько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ЄЄ, </a:t>
                      </a:r>
                      <a:r>
                        <a:rPr lang="uk-UA" sz="1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Тіщенко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ВК, Омельченко ЛВ, Стрижак СК. Окисна модифікація білків плазми крові у новонароджених. Здоров’я жінки 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[Інтернет]. 2010[оновлено 2014;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цитовано 20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 10]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uk-UA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195-201. 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Доступно: </a:t>
                      </a:r>
                      <a:r>
                        <a:rPr lang="en-US" sz="1800" kern="120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http://lib.inmeds.com.ua:8080/jspui/bitstream/lib/1631/1/Zdzh_2011_2_43.pdf</a:t>
                      </a:r>
                      <a:endParaRPr lang="uk-UA" sz="1800" b="1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73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02965"/>
              </p:ext>
            </p:extLst>
          </p:nvPr>
        </p:nvGraphicFramePr>
        <p:xfrm>
          <a:off x="1237130" y="525438"/>
          <a:ext cx="10032408" cy="505208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7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24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48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	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книги. Номер видання*. Місце видання: Видавець; Рік видання. Кількість сторінок. </a:t>
                      </a:r>
                    </a:p>
                    <a:p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*якщо не перше 	</a:t>
                      </a:r>
                    </a:p>
                    <a:p>
                      <a:endParaRPr lang="uk-UA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Carlson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BM.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embryology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4th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Elsevier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2009. 541 p. </a:t>
                      </a:r>
                    </a:p>
                    <a:p>
                      <a:pPr algn="just"/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Вентцель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Системи обробки зуба. Київ: Медицина; 2012. 152 с. </a:t>
                      </a:r>
                    </a:p>
                    <a:p>
                      <a:pPr algn="just"/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uk-UA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6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uk-UA" sz="18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 за редакцією 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редактора Ініціали, редактор. Назва книги. Номер видання*. Місце видання: Видавець; Рік видання. Кількість сторінок. </a:t>
                      </a:r>
                    </a:p>
                    <a:p>
                      <a:endParaRPr lang="uk-UA" sz="1800" b="1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*якщо не перше 	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O'Campo</a:t>
                      </a:r>
                      <a:r>
                        <a:rPr lang="en-US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P, Dunn JR, editors. Rethinking social epidemiology: towards a science of change. Dordrecht: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Springer; 2012. 348 p. </a:t>
                      </a:r>
                    </a:p>
                    <a:p>
                      <a:pPr algn="just"/>
                      <a:endParaRPr lang="ru-RU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800" b="1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Гоженко</a:t>
                      </a: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АІ, Кравчук АВ,  редактори. Функціональний нирковий резерв. Одеса: Фенікс; 2015. 182 с. </a:t>
                      </a:r>
                    </a:p>
                    <a:p>
                      <a:pPr algn="just"/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3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57891"/>
              </p:ext>
            </p:extLst>
          </p:nvPr>
        </p:nvGraphicFramePr>
        <p:xfrm>
          <a:off x="619325" y="924143"/>
          <a:ext cx="11017354" cy="48993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94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4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58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3901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itchFamily="18" charset="0"/>
                          <a:cs typeface="Times New Roman" pitchFamily="18" charset="0"/>
                        </a:rPr>
                        <a:t>Частина книги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книги. Номер видання. Місце видання: Видавець; Рік видання. Номер розділу, Назва розділу; сторінковий інтервал розділу. 	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Барьер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ГМ, редактор. Терапевтична стоматологія. Київ: Медицина; 2010. Частина 3, </a:t>
                      </a:r>
                      <a:r>
                        <a:rPr lang="uk-UA" sz="1800" kern="12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Захворювання слизової оболонки ротової порожнини; </a:t>
                      </a:r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172–84. </a:t>
                      </a:r>
                      <a:endParaRPr lang="uk-UA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Електронна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книга</a:t>
                      </a:r>
                      <a:endParaRPr lang="uk-UA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</a:t>
                      </a:r>
                      <a:r>
                        <a:rPr lang="uk-UA" sz="1800" b="1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веб-сторінки</a:t>
                      </a: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[Інтернет]. Місце видання: Спонсор </a:t>
                      </a:r>
                      <a:r>
                        <a:rPr lang="uk-UA" sz="1800" b="1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веб-сайта</a:t>
                      </a: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/Видавець; Рік видання [дата цитування]. Кількість сторінок. Доступно: URL DOI: </a:t>
                      </a:r>
                      <a:r>
                        <a:rPr lang="en-US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Дахно ІІ.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права. [Інтернет].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Юрінком-Інтер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2013[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цитовано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29]; 658 с. Доступно: 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</a:t>
                      </a:r>
                      <a:r>
                        <a:rPr lang="ru-RU" sz="18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culonline.com.ua/index.php?newsid=820</a:t>
                      </a:r>
                      <a:r>
                        <a:rPr lang="ru-RU" sz="1800" b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29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2" y="52581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написанні дисертації здобувачеві необхідно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посилатися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джерела, які складають базу даних для вивчення питань, яким присвячена дисертація. </a:t>
            </a:r>
            <a:endParaRPr lang="uk-U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Переказ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чужих думок без посилання на автора є плагіатом. </a:t>
            </a:r>
            <a:endParaRPr lang="uk-U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 боку, робота, що містить одні цитати, свідчить про відсутність у автора власної точки зору.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У ЧНУ імені Петра Могили започатковуємо новий мультимедійний проєкт  «Бібліотека про академічну доброчесність» - Чорноморський національний  університет імені Петра Могили - Чорноморський національний університет  iмені Петра Моги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8" y="1340981"/>
            <a:ext cx="4858871" cy="2939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64149"/>
              </p:ext>
            </p:extLst>
          </p:nvPr>
        </p:nvGraphicFramePr>
        <p:xfrm>
          <a:off x="700088" y="255008"/>
          <a:ext cx="10996611" cy="56097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99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0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5463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Автореферат або </a:t>
                      </a:r>
                    </a:p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дисертація</a:t>
                      </a:r>
                    </a:p>
                    <a:p>
                      <a:endParaRPr lang="uk-UA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роботи [тип роботи]. Місце видання: Установа, в якій надруковано роботу; Рік видання. Кількість сторінок. 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800" b="1" kern="1200" baseline="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Гасюк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ЮА.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Морфологічні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будови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слизової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оболонки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верхньощелепних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пазух в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нормі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при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хронічному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запаленні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дисертація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]. </a:t>
                      </a:r>
                      <a:r>
                        <a:rPr lang="ru-RU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2008. 141 с.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uk-UA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4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Автореферат чи дисертація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</a:t>
                      </a:r>
                      <a:r>
                        <a:rPr lang="uk-UA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роботи [тип роботи в Інтернеті]. Місце видання: Видавець; Рік видання. [цитовано Дата]. Доступно: URL DOI: 	</a:t>
                      </a:r>
                    </a:p>
                    <a:p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Пустова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МТ. Аналітичні та статистичні моделі оцінювання показників ефективності функціонування </a:t>
                      </a:r>
                      <a:r>
                        <a:rPr lang="en-US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call-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центрів [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Інтернет]. Чернівці; 2018[цитовано 20</a:t>
                      </a:r>
                      <a:r>
                        <a:rPr lang="en-US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29]. Доступно: </a:t>
                      </a: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http://www.disslib.org/analitychni-ta-statystychni-modeli-otsinjuvannja-pokaznykiv-efektyvnosti.html</a:t>
                      </a:r>
                      <a:endParaRPr lang="ru-RU" sz="1800" b="1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63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0346"/>
              </p:ext>
            </p:extLst>
          </p:nvPr>
        </p:nvGraphicFramePr>
        <p:xfrm>
          <a:off x="595312" y="243358"/>
          <a:ext cx="11149011" cy="398798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5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9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93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87983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конференцій </a:t>
                      </a:r>
                    </a:p>
                    <a:p>
                      <a:pPr algn="ctr"/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(опубліковані: автор/редактор) 	</a:t>
                      </a:r>
                    </a:p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Ініціали. Назва матеріалу. В: Прізвище редактора Ініціали, редактор. Назва видання. Матеріали конференції Назва; Дата конференції; Місце конференції. Місце видання: Видавець; Рік видання. сторінковий інтервал. </a:t>
                      </a:r>
                    </a:p>
                    <a:p>
                      <a:pPr algn="just"/>
                      <a:endParaRPr lang="uk-UA" sz="1800" kern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sz="18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Абрамов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ДО, Фінансові механізми забезпечення реалізації портфелю інноваційних проектів підприємств України. В: Редько ОВ, редактор. Матеріали </a:t>
                      </a:r>
                      <a:r>
                        <a:rPr lang="en-US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Всеукр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наук.-практ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Сучасні підходи до управління підприємством; 2015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15-17; Київ. Київ: КПІ; 2015, с. 15-20. 	</a:t>
                      </a:r>
                    </a:p>
                    <a:p>
                      <a:pPr algn="just"/>
                      <a:endParaRPr lang="uk-UA" sz="18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uk-UA" sz="1800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26305"/>
              </p:ext>
            </p:extLst>
          </p:nvPr>
        </p:nvGraphicFramePr>
        <p:xfrm>
          <a:off x="595311" y="4231341"/>
          <a:ext cx="11149011" cy="201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9266">
                  <a:extLst>
                    <a:ext uri="{9D8B030D-6E8A-4147-A177-3AD203B41FA5}">
                      <a16:colId xmlns:a16="http://schemas.microsoft.com/office/drawing/2014/main" xmlns="" val="461735035"/>
                    </a:ext>
                  </a:extLst>
                </a:gridCol>
                <a:gridCol w="4043893">
                  <a:extLst>
                    <a:ext uri="{9D8B030D-6E8A-4147-A177-3AD203B41FA5}">
                      <a16:colId xmlns:a16="http://schemas.microsoft.com/office/drawing/2014/main" xmlns="" val="4222872725"/>
                    </a:ext>
                  </a:extLst>
                </a:gridCol>
                <a:gridCol w="6275852">
                  <a:extLst>
                    <a:ext uri="{9D8B030D-6E8A-4147-A177-3AD203B41FA5}">
                      <a16:colId xmlns:a16="http://schemas.microsoft.com/office/drawing/2014/main" xmlns="" val="2559552853"/>
                    </a:ext>
                  </a:extLst>
                </a:gridCol>
              </a:tblGrid>
              <a:tr h="163120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</a:t>
                      </a:r>
                      <a:endParaRPr lang="uk-UA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винахідника Ініціали, винахідник; Назва патентовласника, патентовласник. Назва винаходу. Номер патенту*. Дата публікації. </a:t>
                      </a:r>
                    </a:p>
                    <a:p>
                      <a:pPr algn="just"/>
                      <a:r>
                        <a:rPr lang="uk-UA" sz="1800" kern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*вказати країну 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Давиденко ІС,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Шендерюк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ОП, винахідники; Буковинський державний медичний університет, патентовласник. Спосіб вимірювання окиснювальної модифікації білків в структурах плаценти. Патент України № 13712. 2006 </a:t>
                      </a:r>
                      <a:r>
                        <a:rPr lang="uk-UA" sz="1800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Кві</a:t>
                      </a:r>
                      <a:r>
                        <a:rPr lang="uk-UA" sz="1800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17. </a:t>
                      </a:r>
                      <a:endParaRPr lang="uk-UA" sz="18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91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9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69" y="294561"/>
            <a:ext cx="8477250" cy="6686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855" y="289931"/>
            <a:ext cx="53748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97000B"/>
                </a:solidFill>
                <a:latin typeface="Times New Roman" pitchFamily="18" charset="0"/>
                <a:cs typeface="Times New Roman" pitchFamily="18" charset="0"/>
              </a:rPr>
              <a:t>Для отримання необхідної інформації:</a:t>
            </a:r>
          </a:p>
          <a:p>
            <a:endParaRPr lang="ru-RU" dirty="0"/>
          </a:p>
        </p:txBody>
      </p:sp>
      <p:sp>
        <p:nvSpPr>
          <p:cNvPr id="6146" name="AutoShape 2" descr="Яндекс.Телефон представлен официально | Mobile-review.com — Новости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1890369"/>
            <a:ext cx="2810106" cy="24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60483" y="2191286"/>
            <a:ext cx="5926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medlib@bsmu.edu.ua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Вимоги до докторської дисертації: загальні вимоги, список документів,  кількість аркушів і правила оформлення згідно ВАК">
            <a:extLst>
              <a:ext uri="{FF2B5EF4-FFF2-40B4-BE49-F238E27FC236}">
                <a16:creationId xmlns:a16="http://schemas.microsoft.com/office/drawing/2014/main" xmlns="" id="{890CCDAB-1944-476E-8E1D-7D32F9B1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54" y="4413882"/>
            <a:ext cx="5522258" cy="2444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79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20919"/>
            <a:ext cx="6096000" cy="53957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літератури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‒ необхідний елемент довідкового апарату будь-якої друкованої праці (опублікованої чи неопублікованої): монографії, дисертації, дипломної або курсової роботи, статті.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Особлива увага приділяється відображенню літератури останніх 3-5 років, як показник інформованості автора про сучасний стан досліджуваної теми.</a:t>
            </a:r>
            <a:endParaRPr lang="uk-UA" sz="2800" b="1" dirty="0"/>
          </a:p>
        </p:txBody>
      </p:sp>
      <p:pic>
        <p:nvPicPr>
          <p:cNvPr id="2050" name="Picture 2" descr="Наукова бібліотека ЧНУ імені Петра Могили про бібліографічні посилання та список  використаних джерел - Чорноморський національний університет імені Петра  Могили - Чорноморський національний університет iмені Петра Могил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9"/>
          <a:stretch/>
        </p:blipFill>
        <p:spPr bwMode="auto">
          <a:xfrm>
            <a:off x="6836896" y="233351"/>
            <a:ext cx="5325035" cy="318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укова бібліотека ЧНУ імені Петра Могили про бібліографічні посилання та список  використаних джерел - Чорноморський національний університет імені Петра  Могили - Чорноморський національний університет iмені Петра Могил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2485" r="3037" b="13332"/>
          <a:stretch/>
        </p:blipFill>
        <p:spPr bwMode="auto">
          <a:xfrm>
            <a:off x="6493062" y="3801036"/>
            <a:ext cx="5629835" cy="288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305" y="49982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11 даного Наказу. </a:t>
            </a: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використаних джерел формується здобувачем наукового ступеня за його вибором (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опціонально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 кінці кожного розділу основної частини дисертації) одним із таких способів: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порядку появи посилань у тексті;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алфавітному порядку прізвищ перших авторів або заголовків;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хронологічному порядку.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459" t="29296" r="32567" b="20176"/>
          <a:stretch/>
        </p:blipFill>
        <p:spPr bwMode="auto">
          <a:xfrm>
            <a:off x="6813457" y="320531"/>
            <a:ext cx="3262873" cy="317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9937" t="31716" r="31357" b="18025"/>
          <a:stretch/>
        </p:blipFill>
        <p:spPr bwMode="auto">
          <a:xfrm>
            <a:off x="8875060" y="3729319"/>
            <a:ext cx="3137646" cy="290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62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5" y="452283"/>
            <a:ext cx="63470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Бібліографічний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записана за певними правилами множина бібліографічних даних, що ідентифікують документ.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є конкретними відомостями про назву, автора твору, місце і рік видання та багато інших.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бібліографічний опис дає уявлення про зміст, вид, читацьке призначення, актуальність документа, а також дає змогу його ідентифікувати - зіставити з іншими, відрізнити від інших.</a:t>
            </a:r>
          </a:p>
        </p:txBody>
      </p:sp>
      <p:pic>
        <p:nvPicPr>
          <p:cNvPr id="5" name="Picture 2" descr="Бібліографічний опис: структура та загальні вимоги до складання | PP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b="32538"/>
          <a:stretch/>
        </p:blipFill>
        <p:spPr bwMode="auto">
          <a:xfrm>
            <a:off x="7386918" y="1290917"/>
            <a:ext cx="4535561" cy="3281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6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52" y="261809"/>
            <a:ext cx="65442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 </a:t>
            </a:r>
            <a:r>
              <a:rPr lang="uk-UA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списках використаних джерел </a:t>
            </a: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наукових робіт потрібно використовувати розширений бібліографічний опис із зазначенням таких факультативних елементів, як </a:t>
            </a:r>
            <a:r>
              <a:rPr lang="uk-UA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відомості, що стосуються назви та відомості про інших осіб чи установи</a:t>
            </a:r>
            <a:r>
              <a:rPr lang="uk-UA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несуть інтелектуальну відповідальність за видання, оскільки вони є важливими для правильної ідентифікації документів</a:t>
            </a:r>
            <a:r>
              <a:rPr lang="uk-UA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 джерел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елемент бібліографічного апарату, котрий містить бібліо­графічні описи використаних джерел і розміщується після висновків.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6005" t="23651" r="32567" b="20444"/>
          <a:stretch/>
        </p:blipFill>
        <p:spPr bwMode="auto">
          <a:xfrm>
            <a:off x="7691719" y="448235"/>
            <a:ext cx="4177552" cy="5199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5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2" y="299481"/>
            <a:ext cx="78889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забезпечення точності бібліографічного опису, його складають безпосередньо за самим документом, маючи документ перед очима («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vizu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»), але описи для списків літератури допускається складати на основі інших вторинних документів. </a:t>
            </a:r>
            <a:endParaRPr lang="uk-U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Бібліографічний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опис, як правило, складається мовою тексту видання, додержуючись правил сучасної орфографії. </a:t>
            </a:r>
            <a:endParaRPr lang="uk-UA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Скорочення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 та словосполучень допускаються відповідно з державними стандартами: ДСТУ 3582:2013 «Інформація та документація. Бібліографічний опис. Скорочення слів і словосполучень в українській мові. Загальні вимоги та правила. 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161" t="13683" r="29610" b="3649"/>
          <a:stretch/>
        </p:blipFill>
        <p:spPr bwMode="auto">
          <a:xfrm>
            <a:off x="8677469" y="1194318"/>
            <a:ext cx="3153747" cy="403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697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082" y="435739"/>
            <a:ext cx="117303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Згідно одного із стилів у кінці роботи подається числовий упорядкований список джерел, що були процитовані в роботі. </a:t>
            </a:r>
          </a:p>
          <a:p>
            <a:pPr algn="just">
              <a:lnSpc>
                <a:spcPct val="150000"/>
              </a:lnSpc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Числовий номер визначається порядком цитування в тексті роботи. </a:t>
            </a:r>
          </a:p>
          <a:p>
            <a:pPr algn="just">
              <a:lnSpc>
                <a:spcPct val="150000"/>
              </a:lnSpc>
            </a:pP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*Важливо!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Числовий номер визначається першим посиланням на джерело і використовується для даного документу протягом всієї праці. </a:t>
            </a:r>
          </a:p>
          <a:p>
            <a:pPr algn="just">
              <a:lnSpc>
                <a:spcPct val="150000"/>
              </a:lnSpc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Наприклад, якщо документ є п’ятим джерелом, наведеним в роботі, він буде називатися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 протязі всієї праці.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запис списку містить повну інформацію про кожне джерело, зазначене в тексті.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лише один запис для кожного окремого джерела. </a:t>
            </a:r>
            <a:endPara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джерела: книги, статті, онлайн-матеріали, що представлені в Вашій роботі.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книг, друкованих або електронних статей, матеріалів конференцій тощо здійснюється в певному форматі, якого необхідно дотримуватися.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265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</TotalTime>
  <Words>2619</Words>
  <Application>Microsoft Office PowerPoint</Application>
  <PresentationFormat>Произвольный</PresentationFormat>
  <Paragraphs>190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Ретро</vt:lpstr>
      <vt:lpstr>ПРАВИЛА ОПИСУ  ТА ЦИТУВАННЯ ВИКОРИСТАНИХ ДЖЕРЕЛ  В ДИСЕРТАЦІЙНІЙ РОБОТІ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63</cp:revision>
  <dcterms:created xsi:type="dcterms:W3CDTF">2024-04-12T05:55:28Z</dcterms:created>
  <dcterms:modified xsi:type="dcterms:W3CDTF">2024-04-16T09:49:11Z</dcterms:modified>
</cp:coreProperties>
</file>